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73" r:id="rId4"/>
    <p:sldId id="274" r:id="rId5"/>
    <p:sldId id="260" r:id="rId6"/>
    <p:sldId id="259" r:id="rId7"/>
    <p:sldId id="270" r:id="rId8"/>
    <p:sldId id="271" r:id="rId9"/>
    <p:sldId id="258" r:id="rId10"/>
    <p:sldId id="269" r:id="rId11"/>
    <p:sldId id="266" r:id="rId12"/>
    <p:sldId id="272" r:id="rId13"/>
  </p:sldIdLst>
  <p:sldSz cx="7556500" cy="10693400"/>
  <p:notesSz cx="6858000" cy="9144000"/>
  <p:embeddedFontLst>
    <p:embeddedFont>
      <p:font typeface="IBM Plex Sans" panose="020B0503050203000203" pitchFamily="34" charset="0"/>
      <p:regular r:id="rId15"/>
      <p:bold r:id="rId16"/>
      <p:italic r:id="rId17"/>
      <p:boldItalic r:id="rId18"/>
    </p:embeddedFont>
    <p:embeddedFont>
      <p:font typeface="Public Sans" panose="020B0604020202020204" charset="0"/>
      <p:regular r:id="rId19"/>
      <p:bold r:id="rId20"/>
      <p:italic r:id="rId21"/>
      <p:boldItalic r:id="rId22"/>
    </p:embeddedFont>
    <p:embeddedFont>
      <p:font typeface="Public Sans Medium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66"/>
    <a:srgbClr val="F6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9FDB74-1E66-46A8-836F-7408E78016C7}" v="3" dt="2025-11-24T07:24:31.633"/>
  </p1510:revLst>
</p1510:revInfo>
</file>

<file path=ppt/tableStyles.xml><?xml version="1.0" encoding="utf-8"?>
<a:tblStyleLst xmlns:a="http://schemas.openxmlformats.org/drawingml/2006/main" def="{E60FA186-1F4C-45F5-AF6F-B9DF34C3128F}">
  <a:tblStyle styleId="{E60FA186-1F4C-45F5-AF6F-B9DF34C3128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796" y="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 El Wahed, Saeed EGY" userId="fdf75568-e690-4303-bb98-73b1209e6a4d" providerId="ADAL" clId="{DF9FDB74-1E66-46A8-836F-7408E78016C7}"/>
    <pc:docChg chg="undo custSel addSld modSld">
      <pc:chgData name="Abd El Wahed, Saeed EGY" userId="fdf75568-e690-4303-bb98-73b1209e6a4d" providerId="ADAL" clId="{DF9FDB74-1E66-46A8-836F-7408E78016C7}" dt="2025-11-24T07:25:04.141" v="36" actId="255"/>
      <pc:docMkLst>
        <pc:docMk/>
      </pc:docMkLst>
      <pc:sldChg chg="addSp delSp modSp new mod modClrScheme chgLayout">
        <pc:chgData name="Abd El Wahed, Saeed EGY" userId="fdf75568-e690-4303-bb98-73b1209e6a4d" providerId="ADAL" clId="{DF9FDB74-1E66-46A8-836F-7408E78016C7}" dt="2025-11-24T07:21:51.418" v="12" actId="20577"/>
        <pc:sldMkLst>
          <pc:docMk/>
          <pc:sldMk cId="2397284958" sldId="273"/>
        </pc:sldMkLst>
        <pc:spChg chg="del mod">
          <ac:chgData name="Abd El Wahed, Saeed EGY" userId="fdf75568-e690-4303-bb98-73b1209e6a4d" providerId="ADAL" clId="{DF9FDB74-1E66-46A8-836F-7408E78016C7}" dt="2025-11-24T07:18:51.555" v="3" actId="700"/>
          <ac:spMkLst>
            <pc:docMk/>
            <pc:sldMk cId="2397284958" sldId="273"/>
            <ac:spMk id="2" creationId="{775F4BCC-A87D-095E-E3C5-C9FD40765926}"/>
          </ac:spMkLst>
        </pc:spChg>
        <pc:spChg chg="del">
          <ac:chgData name="Abd El Wahed, Saeed EGY" userId="fdf75568-e690-4303-bb98-73b1209e6a4d" providerId="ADAL" clId="{DF9FDB74-1E66-46A8-836F-7408E78016C7}" dt="2025-11-24T07:18:51.555" v="3" actId="700"/>
          <ac:spMkLst>
            <pc:docMk/>
            <pc:sldMk cId="2397284958" sldId="273"/>
            <ac:spMk id="3" creationId="{EB630EB4-4F71-8D5F-9F87-7FA9AC86D3B2}"/>
          </ac:spMkLst>
        </pc:spChg>
        <pc:spChg chg="add mod">
          <ac:chgData name="Abd El Wahed, Saeed EGY" userId="fdf75568-e690-4303-bb98-73b1209e6a4d" providerId="ADAL" clId="{DF9FDB74-1E66-46A8-836F-7408E78016C7}" dt="2025-11-24T07:21:51.418" v="12" actId="20577"/>
          <ac:spMkLst>
            <pc:docMk/>
            <pc:sldMk cId="2397284958" sldId="273"/>
            <ac:spMk id="5" creationId="{F7BD2653-F66F-87F4-5FEC-FFB617E72455}"/>
          </ac:spMkLst>
        </pc:spChg>
      </pc:sldChg>
      <pc:sldChg chg="addSp delSp modSp new mod modClrScheme chgLayout">
        <pc:chgData name="Abd El Wahed, Saeed EGY" userId="fdf75568-e690-4303-bb98-73b1209e6a4d" providerId="ADAL" clId="{DF9FDB74-1E66-46A8-836F-7408E78016C7}" dt="2025-11-24T07:25:04.141" v="36" actId="255"/>
        <pc:sldMkLst>
          <pc:docMk/>
          <pc:sldMk cId="3531689799" sldId="274"/>
        </pc:sldMkLst>
        <pc:spChg chg="del">
          <ac:chgData name="Abd El Wahed, Saeed EGY" userId="fdf75568-e690-4303-bb98-73b1209e6a4d" providerId="ADAL" clId="{DF9FDB74-1E66-46A8-836F-7408E78016C7}" dt="2025-11-24T07:22:16.464" v="14" actId="700"/>
          <ac:spMkLst>
            <pc:docMk/>
            <pc:sldMk cId="3531689799" sldId="274"/>
            <ac:spMk id="2" creationId="{B5F44792-0B28-A0A8-73E1-0E521FFC718F}"/>
          </ac:spMkLst>
        </pc:spChg>
        <pc:spChg chg="del">
          <ac:chgData name="Abd El Wahed, Saeed EGY" userId="fdf75568-e690-4303-bb98-73b1209e6a4d" providerId="ADAL" clId="{DF9FDB74-1E66-46A8-836F-7408E78016C7}" dt="2025-11-24T07:22:16.464" v="14" actId="700"/>
          <ac:spMkLst>
            <pc:docMk/>
            <pc:sldMk cId="3531689799" sldId="274"/>
            <ac:spMk id="3" creationId="{32C0810F-C44A-812D-2536-7C5E8CFC8F69}"/>
          </ac:spMkLst>
        </pc:spChg>
        <pc:spChg chg="add mod">
          <ac:chgData name="Abd El Wahed, Saeed EGY" userId="fdf75568-e690-4303-bb98-73b1209e6a4d" providerId="ADAL" clId="{DF9FDB74-1E66-46A8-836F-7408E78016C7}" dt="2025-11-24T07:23:35.085" v="21" actId="14100"/>
          <ac:spMkLst>
            <pc:docMk/>
            <pc:sldMk cId="3531689799" sldId="274"/>
            <ac:spMk id="5" creationId="{5904FC5D-AB55-8B91-0FBF-A78CE26DE4B5}"/>
          </ac:spMkLst>
        </pc:spChg>
        <pc:graphicFrameChg chg="add mod modGraphic">
          <ac:chgData name="Abd El Wahed, Saeed EGY" userId="fdf75568-e690-4303-bb98-73b1209e6a4d" providerId="ADAL" clId="{DF9FDB74-1E66-46A8-836F-7408E78016C7}" dt="2025-11-24T07:25:04.141" v="36" actId="255"/>
          <ac:graphicFrameMkLst>
            <pc:docMk/>
            <pc:sldMk cId="3531689799" sldId="274"/>
            <ac:graphicFrameMk id="7" creationId="{1BFA4E7F-9543-8090-123E-53B9F5477790}"/>
          </ac:graphicFrameMkLst>
        </pc:graphicFrameChg>
        <pc:picChg chg="add mod">
          <ac:chgData name="Abd El Wahed, Saeed EGY" userId="fdf75568-e690-4303-bb98-73b1209e6a4d" providerId="ADAL" clId="{DF9FDB74-1E66-46A8-836F-7408E78016C7}" dt="2025-11-24T07:24:24.505" v="30" actId="14100"/>
          <ac:picMkLst>
            <pc:docMk/>
            <pc:sldMk cId="3531689799" sldId="274"/>
            <ac:picMk id="6" creationId="{28FABF33-F352-15E1-2CD1-540C0C87E43B}"/>
          </ac:picMkLst>
        </pc:picChg>
      </pc:sldChg>
    </pc:docChg>
  </pc:docChgLst>
</pc:chgInfo>
</file>

<file path=ppt/media/image1.jpg>
</file>

<file path=ppt/media/image10.pn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>
          <a:extLst>
            <a:ext uri="{FF2B5EF4-FFF2-40B4-BE49-F238E27FC236}">
              <a16:creationId xmlns:a16="http://schemas.microsoft.com/office/drawing/2014/main" id="{55E62FE0-41ED-9458-2C0F-6710BCF68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1:notes">
            <a:extLst>
              <a:ext uri="{FF2B5EF4-FFF2-40B4-BE49-F238E27FC236}">
                <a16:creationId xmlns:a16="http://schemas.microsoft.com/office/drawing/2014/main" id="{8AA5C66B-5E2B-6E64-9D26-470DE1AEA5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:notes">
            <a:extLst>
              <a:ext uri="{FF2B5EF4-FFF2-40B4-BE49-F238E27FC236}">
                <a16:creationId xmlns:a16="http://schemas.microsoft.com/office/drawing/2014/main" id="{6B3634DE-3112-9D90-B893-05605D55FC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1650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2620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9B67503A-DF51-97E1-A64B-2B6A2A430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>
            <a:extLst>
              <a:ext uri="{FF2B5EF4-FFF2-40B4-BE49-F238E27FC236}">
                <a16:creationId xmlns:a16="http://schemas.microsoft.com/office/drawing/2014/main" id="{3F435E70-3F79-2DEA-AEA3-D0F0B1D53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13F6D82E-39F3-4446-26AC-0B11527394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4155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68A13B57-F8E2-AA37-1D48-AF8463C97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>
            <a:extLst>
              <a:ext uri="{FF2B5EF4-FFF2-40B4-BE49-F238E27FC236}">
                <a16:creationId xmlns:a16="http://schemas.microsoft.com/office/drawing/2014/main" id="{19EA3F57-BC62-1BAF-11CF-F8B29A2401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E51FA79F-5CD0-9F4A-DEAE-E413DB21FC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862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B36F71F5-F70A-4D43-6394-FA8C48B50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>
            <a:extLst>
              <a:ext uri="{FF2B5EF4-FFF2-40B4-BE49-F238E27FC236}">
                <a16:creationId xmlns:a16="http://schemas.microsoft.com/office/drawing/2014/main" id="{CCD47B12-5B3A-1163-3161-29D48B4624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>
            <a:extLst>
              <a:ext uri="{FF2B5EF4-FFF2-40B4-BE49-F238E27FC236}">
                <a16:creationId xmlns:a16="http://schemas.microsoft.com/office/drawing/2014/main" id="{10292A52-08C0-DD8E-2277-BF864714C7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9043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0" y="6549512"/>
            <a:ext cx="7560000" cy="3334554"/>
          </a:xfrm>
          <a:custGeom>
            <a:avLst/>
            <a:gdLst/>
            <a:ahLst/>
            <a:cxnLst/>
            <a:rect l="l" t="t" r="r" b="b"/>
            <a:pathLst>
              <a:path w="1593725" h="702958" extrusionOk="0">
                <a:moveTo>
                  <a:pt x="0" y="0"/>
                </a:moveTo>
                <a:lnTo>
                  <a:pt x="1593725" y="0"/>
                </a:lnTo>
                <a:lnTo>
                  <a:pt x="1593725" y="702958"/>
                </a:lnTo>
                <a:lnTo>
                  <a:pt x="0" y="70295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20134" b="-30913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89" name="Google Shape;89;p13"/>
          <p:cNvGrpSpPr/>
          <p:nvPr/>
        </p:nvGrpSpPr>
        <p:grpSpPr>
          <a:xfrm>
            <a:off x="746475" y="793232"/>
            <a:ext cx="1347729" cy="351158"/>
            <a:chOff x="0" y="9525"/>
            <a:chExt cx="1796972" cy="468211"/>
          </a:xfrm>
        </p:grpSpPr>
        <p:sp>
          <p:nvSpPr>
            <p:cNvPr id="90" name="Google Shape;90;p13"/>
            <p:cNvSpPr/>
            <p:nvPr/>
          </p:nvSpPr>
          <p:spPr>
            <a:xfrm>
              <a:off x="0" y="12107"/>
              <a:ext cx="432082" cy="453521"/>
            </a:xfrm>
            <a:custGeom>
              <a:avLst/>
              <a:gdLst/>
              <a:ahLst/>
              <a:cxnLst/>
              <a:rect l="l" t="t" r="r" b="b"/>
              <a:pathLst>
                <a:path w="432082" h="453521" extrusionOk="0">
                  <a:moveTo>
                    <a:pt x="0" y="0"/>
                  </a:moveTo>
                  <a:lnTo>
                    <a:pt x="432082" y="0"/>
                  </a:lnTo>
                  <a:lnTo>
                    <a:pt x="432082" y="453521"/>
                  </a:lnTo>
                  <a:lnTo>
                    <a:pt x="0" y="453521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Google Shape;91;p13"/>
            <p:cNvSpPr txBox="1"/>
            <p:nvPr/>
          </p:nvSpPr>
          <p:spPr>
            <a:xfrm>
              <a:off x="522539" y="9525"/>
              <a:ext cx="1274433" cy="4682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b="1" i="0" u="none" strike="noStrike" cap="none" dirty="0">
                  <a:solidFill>
                    <a:srgbClr val="F6F7F9"/>
                  </a:solidFill>
                  <a:latin typeface="Public Sans Medium"/>
                  <a:ea typeface="Public Sans Medium"/>
                  <a:cs typeface="Public Sans Medium"/>
                  <a:sym typeface="Public Sans Medium"/>
                </a:rPr>
                <a:t>GRAYS BROTHERS</a:t>
              </a:r>
              <a:endParaRPr dirty="0"/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813150" y="1994604"/>
            <a:ext cx="6048000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Store Sales Dataset Analysis</a:t>
            </a:r>
          </a:p>
        </p:txBody>
      </p:sp>
      <p:sp>
        <p:nvSpPr>
          <p:cNvPr id="96" name="Google Shape;96;p13"/>
          <p:cNvSpPr txBox="1"/>
          <p:nvPr/>
        </p:nvSpPr>
        <p:spPr>
          <a:xfrm>
            <a:off x="756000" y="3994913"/>
            <a:ext cx="4457026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PREPARED BY:</a:t>
            </a:r>
            <a:endParaRPr dirty="0"/>
          </a:p>
        </p:txBody>
      </p:sp>
      <p:sp>
        <p:nvSpPr>
          <p:cNvPr id="97" name="Google Shape;97;p13"/>
          <p:cNvSpPr txBox="1"/>
          <p:nvPr/>
        </p:nvSpPr>
        <p:spPr>
          <a:xfrm>
            <a:off x="756000" y="4429320"/>
            <a:ext cx="4457026" cy="147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Ahmed Samir</a:t>
            </a:r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>
                <a:solidFill>
                  <a:srgbClr val="003366"/>
                </a:solidFill>
                <a:latin typeface="Public Sans"/>
                <a:sym typeface="Public Sans"/>
              </a:rPr>
              <a:t>Ahmed Magdy</a:t>
            </a:r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>
                <a:solidFill>
                  <a:srgbClr val="003366"/>
                </a:solidFill>
                <a:latin typeface="Public Sans"/>
                <a:sym typeface="Public Sans"/>
              </a:rPr>
              <a:t>Amir Mostafa</a:t>
            </a:r>
          </a:p>
          <a:p>
            <a:pPr lvl="0">
              <a:lnSpc>
                <a:spcPct val="120012"/>
              </a:lnSpc>
            </a:pPr>
            <a:r>
              <a:rPr lang="en-US" sz="1599" dirty="0">
                <a:solidFill>
                  <a:srgbClr val="003366"/>
                </a:solidFill>
                <a:latin typeface="Public Sans"/>
                <a:sym typeface="Public Sans"/>
              </a:rPr>
              <a:t>Peter Fawzy</a:t>
            </a:r>
          </a:p>
          <a:p>
            <a:pPr lvl="0">
              <a:lnSpc>
                <a:spcPct val="120012"/>
              </a:lnSpc>
            </a:pPr>
            <a:r>
              <a:rPr lang="en-US" sz="1599" dirty="0">
                <a:solidFill>
                  <a:srgbClr val="003366"/>
                </a:solidFill>
                <a:latin typeface="Public Sans"/>
                <a:sym typeface="Public Sans"/>
              </a:rPr>
              <a:t>Said Abdelwahed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7CA51-2510-606C-8CB0-B15759AFC5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976" y="236486"/>
            <a:ext cx="1089840" cy="1001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DB5BF8-6866-659B-11F4-64CB1BE0A1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4580" y="343489"/>
            <a:ext cx="1567082" cy="78794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08">
          <a:extLst>
            <a:ext uri="{FF2B5EF4-FFF2-40B4-BE49-F238E27FC236}">
              <a16:creationId xmlns:a16="http://schemas.microsoft.com/office/drawing/2014/main" id="{329DF4A5-904A-BDD2-ABE7-C738FE724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>
            <a:extLst>
              <a:ext uri="{FF2B5EF4-FFF2-40B4-BE49-F238E27FC236}">
                <a16:creationId xmlns:a16="http://schemas.microsoft.com/office/drawing/2014/main" id="{3A3F2CE3-0F0B-B231-C70F-DD01B2AE5CD8}"/>
              </a:ext>
            </a:extLst>
          </p:cNvPr>
          <p:cNvSpPr txBox="1"/>
          <p:nvPr/>
        </p:nvSpPr>
        <p:spPr>
          <a:xfrm>
            <a:off x="152401" y="170857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Fourth </a:t>
            </a: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Dax Calendar measure).</a:t>
            </a:r>
          </a:p>
        </p:txBody>
      </p:sp>
      <p:sp>
        <p:nvSpPr>
          <p:cNvPr id="119" name="Google Shape;119;p15">
            <a:extLst>
              <a:ext uri="{FF2B5EF4-FFF2-40B4-BE49-F238E27FC236}">
                <a16:creationId xmlns:a16="http://schemas.microsoft.com/office/drawing/2014/main" id="{F28B7C07-3E4B-4397-73F8-E121C1772CF8}"/>
              </a:ext>
            </a:extLst>
          </p:cNvPr>
          <p:cNvSpPr txBox="1"/>
          <p:nvPr/>
        </p:nvSpPr>
        <p:spPr>
          <a:xfrm>
            <a:off x="155901" y="446698"/>
            <a:ext cx="6048000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1Year Measure.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Quarter Measure.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Month Measure.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Weekly Measure.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Week of Month.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Week of Year.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YQM.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Weekday // Weekend.</a:t>
            </a:r>
          </a:p>
        </p:txBody>
      </p:sp>
      <p:sp>
        <p:nvSpPr>
          <p:cNvPr id="4" name="Google Shape;112;p15">
            <a:extLst>
              <a:ext uri="{FF2B5EF4-FFF2-40B4-BE49-F238E27FC236}">
                <a16:creationId xmlns:a16="http://schemas.microsoft.com/office/drawing/2014/main" id="{22949272-C103-829D-318B-AD3A182F246C}"/>
              </a:ext>
            </a:extLst>
          </p:cNvPr>
          <p:cNvSpPr txBox="1"/>
          <p:nvPr/>
        </p:nvSpPr>
        <p:spPr>
          <a:xfrm>
            <a:off x="152401" y="3058073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Fifth 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Data Visualization Steps).</a:t>
            </a:r>
          </a:p>
        </p:txBody>
      </p:sp>
      <p:sp>
        <p:nvSpPr>
          <p:cNvPr id="5" name="Google Shape;119;p15">
            <a:extLst>
              <a:ext uri="{FF2B5EF4-FFF2-40B4-BE49-F238E27FC236}">
                <a16:creationId xmlns:a16="http://schemas.microsoft.com/office/drawing/2014/main" id="{91EA0572-B38D-376F-92F0-B04F8FE61D8E}"/>
              </a:ext>
            </a:extLst>
          </p:cNvPr>
          <p:cNvSpPr txBox="1"/>
          <p:nvPr/>
        </p:nvSpPr>
        <p:spPr>
          <a:xfrm>
            <a:off x="152401" y="3450296"/>
            <a:ext cx="7428162" cy="4847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Visuals in Revenue Analysis Page.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Card new to visualize Total Revenue and Total Orders, Active Products.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Line chart to visualize Total Revenue by Year and Quarter.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Clustered bar chart to visualize Total Revenue by Customer Name.</a:t>
            </a:r>
          </a:p>
          <a:p>
            <a:pPr lvl="0">
              <a:lnSpc>
                <a:spcPct val="150000"/>
              </a:lnSpc>
            </a:pPr>
            <a:r>
              <a:rPr lang="en-US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Donut </a:t>
            </a: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chart to visualize Total Revenue by Region.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Clustered bar chart to visualize Total Revenue by Segment.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Visuals in Product Analysis Page: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Card new to visualize Total Revenue and Total Orders, Active Products.</a:t>
            </a:r>
          </a:p>
          <a:p>
            <a:pPr lvl="0">
              <a:lnSpc>
                <a:spcPct val="150000"/>
              </a:lnSpc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</a:t>
            </a:r>
            <a:r>
              <a:rPr lang="en-US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Donut</a:t>
            </a: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 chart to visualize Total Revenue by Category.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Clustered bar chart to visualize Total Revenue by Product Name.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Clustered columns chart to visualize Total Revenue by Sub-Category.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Visuals in Region Analysis Page: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Card new to visualize Total Revenue and Total Orders, Active Products.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Use Decomposition tree to visualize Total Revenue per region and country and state and City.</a:t>
            </a:r>
          </a:p>
        </p:txBody>
      </p:sp>
      <p:sp>
        <p:nvSpPr>
          <p:cNvPr id="2" name="Google Shape;125;p15">
            <a:extLst>
              <a:ext uri="{FF2B5EF4-FFF2-40B4-BE49-F238E27FC236}">
                <a16:creationId xmlns:a16="http://schemas.microsoft.com/office/drawing/2014/main" id="{3FABA6EF-7F62-6EC7-1639-60D9F380EE4D}"/>
              </a:ext>
            </a:extLst>
          </p:cNvPr>
          <p:cNvSpPr/>
          <p:nvPr/>
        </p:nvSpPr>
        <p:spPr>
          <a:xfrm>
            <a:off x="0" y="8525833"/>
            <a:ext cx="7560000" cy="2166167"/>
          </a:xfrm>
          <a:custGeom>
            <a:avLst/>
            <a:gdLst/>
            <a:ahLst/>
            <a:cxnLst/>
            <a:rect l="l" t="t" r="r" b="b"/>
            <a:pathLst>
              <a:path w="1593725" h="456650" extrusionOk="0">
                <a:moveTo>
                  <a:pt x="0" y="0"/>
                </a:moveTo>
                <a:lnTo>
                  <a:pt x="1593725" y="0"/>
                </a:lnTo>
                <a:lnTo>
                  <a:pt x="1593725" y="456650"/>
                </a:lnTo>
                <a:lnTo>
                  <a:pt x="0" y="45665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112609" b="-19905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61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3"/>
          <p:cNvSpPr/>
          <p:nvPr/>
        </p:nvSpPr>
        <p:spPr>
          <a:xfrm>
            <a:off x="0" y="7753013"/>
            <a:ext cx="7560000" cy="2938987"/>
          </a:xfrm>
          <a:custGeom>
            <a:avLst/>
            <a:gdLst/>
            <a:ahLst/>
            <a:cxnLst/>
            <a:rect l="l" t="t" r="r" b="b"/>
            <a:pathLst>
              <a:path w="1593725" h="619569" extrusionOk="0">
                <a:moveTo>
                  <a:pt x="0" y="0"/>
                </a:moveTo>
                <a:lnTo>
                  <a:pt x="1593725" y="0"/>
                </a:lnTo>
                <a:lnTo>
                  <a:pt x="1593725" y="619569"/>
                </a:lnTo>
                <a:lnTo>
                  <a:pt x="0" y="619569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34159" b="-37213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19" name="Google Shape;319;p23"/>
          <p:cNvSpPr txBox="1"/>
          <p:nvPr/>
        </p:nvSpPr>
        <p:spPr>
          <a:xfrm>
            <a:off x="756000" y="823657"/>
            <a:ext cx="615581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F6F7F9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Project Summery</a:t>
            </a:r>
            <a:endParaRPr dirty="0"/>
          </a:p>
        </p:txBody>
      </p:sp>
      <p:pic>
        <p:nvPicPr>
          <p:cNvPr id="2" name="WhatsApp Video 2025-11-03 at 22.04.20_ae23b21f">
            <a:hlinkClick r:id="" action="ppaction://media"/>
            <a:extLst>
              <a:ext uri="{FF2B5EF4-FFF2-40B4-BE49-F238E27FC236}">
                <a16:creationId xmlns:a16="http://schemas.microsoft.com/office/drawing/2014/main" id="{4AB7ADCD-DD50-1591-1C85-B3D4DB5A24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6744" y="2261440"/>
            <a:ext cx="7243011" cy="40749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Shape 317">
          <a:extLst>
            <a:ext uri="{FF2B5EF4-FFF2-40B4-BE49-F238E27FC236}">
              <a16:creationId xmlns:a16="http://schemas.microsoft.com/office/drawing/2014/main" id="{0047DFA5-13E8-9FFE-67C2-84860652D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3">
            <a:extLst>
              <a:ext uri="{FF2B5EF4-FFF2-40B4-BE49-F238E27FC236}">
                <a16:creationId xmlns:a16="http://schemas.microsoft.com/office/drawing/2014/main" id="{7A5B0A3C-B6D0-55C2-76AF-F169CA9BB15B}"/>
              </a:ext>
            </a:extLst>
          </p:cNvPr>
          <p:cNvSpPr txBox="1"/>
          <p:nvPr/>
        </p:nvSpPr>
        <p:spPr>
          <a:xfrm>
            <a:off x="733140" y="4412677"/>
            <a:ext cx="615581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F6F7F9"/>
                </a:solidFill>
                <a:latin typeface="IBM Plex Sans"/>
                <a:ea typeface="IBM Plex Sans"/>
                <a:cs typeface="IBM Plex Sans"/>
                <a:sym typeface="IBM Plex Sans"/>
              </a:rPr>
              <a:t>Thank You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773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/>
        </p:nvSpPr>
        <p:spPr>
          <a:xfrm>
            <a:off x="834304" y="2690122"/>
            <a:ext cx="4457100" cy="311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I. </a:t>
            </a: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Overview</a:t>
            </a:r>
            <a:endParaRPr lang="en-US"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II. Revenue Analysis</a:t>
            </a:r>
            <a:endParaRPr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III. Products Analysis</a:t>
            </a:r>
            <a:endParaRPr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IV. Region Analysis</a:t>
            </a:r>
            <a:endParaRPr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V. How we built the project</a:t>
            </a:r>
            <a:endParaRPr sz="1599" dirty="0">
              <a:solidFill>
                <a:srgbClr val="F6F7F9"/>
              </a:solidFill>
              <a:latin typeface="Public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9" dirty="0">
              <a:solidFill>
                <a:srgbClr val="F6F7F9"/>
              </a:solidFill>
              <a:latin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1599" dirty="0">
                <a:solidFill>
                  <a:srgbClr val="F6F7F9"/>
                </a:solidFill>
                <a:latin typeface="Public Sans"/>
                <a:sym typeface="Public Sans"/>
              </a:rPr>
              <a:t>VI. Project Summery</a:t>
            </a:r>
            <a:endParaRPr sz="1599" dirty="0">
              <a:solidFill>
                <a:srgbClr val="F6F7F9"/>
              </a:solidFill>
              <a:latin typeface="Public Sans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0" y="7753013"/>
            <a:ext cx="7560000" cy="2938987"/>
          </a:xfrm>
          <a:custGeom>
            <a:avLst/>
            <a:gdLst/>
            <a:ahLst/>
            <a:cxnLst/>
            <a:rect l="l" t="t" r="r" b="b"/>
            <a:pathLst>
              <a:path w="1593725" h="619569" extrusionOk="0">
                <a:moveTo>
                  <a:pt x="0" y="0"/>
                </a:moveTo>
                <a:lnTo>
                  <a:pt x="1593725" y="0"/>
                </a:lnTo>
                <a:lnTo>
                  <a:pt x="1593725" y="619569"/>
                </a:lnTo>
                <a:lnTo>
                  <a:pt x="0" y="619569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15366" b="-56330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" name="Google Shape;104;p14"/>
          <p:cNvSpPr txBox="1"/>
          <p:nvPr/>
        </p:nvSpPr>
        <p:spPr>
          <a:xfrm>
            <a:off x="756000" y="823657"/>
            <a:ext cx="6155819" cy="53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F6F7F9"/>
                </a:solidFill>
                <a:latin typeface="IBM Plex Sans"/>
                <a:ea typeface="IBM Plex Sans"/>
                <a:cs typeface="IBM Plex Sans"/>
                <a:sym typeface="IBM Plex Sans"/>
              </a:rPr>
              <a:t>TABLE OF CONTENTS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BD2653-F66F-87F4-5FEC-FFB617E72455}"/>
              </a:ext>
            </a:extLst>
          </p:cNvPr>
          <p:cNvSpPr txBox="1"/>
          <p:nvPr/>
        </p:nvSpPr>
        <p:spPr>
          <a:xfrm>
            <a:off x="349250" y="945495"/>
            <a:ext cx="6858000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Final Project Summary</a:t>
            </a:r>
          </a:p>
          <a:p>
            <a:r>
              <a:rPr lang="en-US" sz="2000" dirty="0"/>
              <a:t>	Scope:</a:t>
            </a:r>
          </a:p>
          <a:p>
            <a:r>
              <a:rPr lang="en-US" sz="2000" dirty="0"/>
              <a:t>This project aims to transform raw Superstore sales data into meaningful insights that support strategic decision-making across revenue, product, and regional performance. Using Power BI, we conducted a full data analysis lifecycle—data preparation, modeling, and visualization—to deliver a reliable and interactive reporting solution.</a:t>
            </a:r>
          </a:p>
          <a:p>
            <a:r>
              <a:rPr lang="en-US" sz="2000" dirty="0"/>
              <a:t>The analysis provides stakeholders with a comprehensive view of business performance, including total revenue, customer behavior, product profitability, and geographic market trends. By structuring the data into a clean star-schema model and creating time-intelligent measures, the dashboard enables deeper exploration of sales patterns over time.</a:t>
            </a:r>
          </a:p>
          <a:p>
            <a:r>
              <a:rPr lang="en-US" sz="2000" dirty="0"/>
              <a:t>The final Power BI report consists of three main analysis areas:</a:t>
            </a:r>
          </a:p>
          <a:p>
            <a:r>
              <a:rPr lang="en-US" sz="2000" dirty="0"/>
              <a:t>•Revenue Analysis: Measures overall business performance and highlights the top contributing customers, regions, and customer segments.</a:t>
            </a:r>
          </a:p>
          <a:p>
            <a:r>
              <a:rPr lang="en-US" sz="2000" dirty="0"/>
              <a:t>•Product Analysis: Identifies high-performing categories, products, and sub-categories to support inventory and product strategy decisions.</a:t>
            </a:r>
          </a:p>
          <a:p>
            <a:r>
              <a:rPr lang="en-US" sz="2000" dirty="0"/>
              <a:t>•Region Analysis: Breaks down revenue across regions, countries, states, and cities to identify geographic opportunities and areas for improvement.</a:t>
            </a:r>
          </a:p>
          <a:p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97284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04FC5D-AB55-8B91-0FBF-A78CE26DE4B5}"/>
              </a:ext>
            </a:extLst>
          </p:cNvPr>
          <p:cNvSpPr txBox="1"/>
          <p:nvPr/>
        </p:nvSpPr>
        <p:spPr>
          <a:xfrm>
            <a:off x="457200" y="319414"/>
            <a:ext cx="51435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Time Management Between the Team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FA4E7F-9543-8090-123E-53B9F54777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925357"/>
              </p:ext>
            </p:extLst>
          </p:nvPr>
        </p:nvGraphicFramePr>
        <p:xfrm>
          <a:off x="457201" y="2122772"/>
          <a:ext cx="6724649" cy="8079224"/>
        </p:xfrm>
        <a:graphic>
          <a:graphicData uri="http://schemas.openxmlformats.org/drawingml/2006/table">
            <a:tbl>
              <a:tblPr firstRow="1" firstCol="1" bandRow="1">
                <a:tableStyleId>{E60FA186-1F4C-45F5-AF6F-B9DF34C3128F}</a:tableStyleId>
              </a:tblPr>
              <a:tblGrid>
                <a:gridCol w="2369479">
                  <a:extLst>
                    <a:ext uri="{9D8B030D-6E8A-4147-A177-3AD203B41FA5}">
                      <a16:colId xmlns:a16="http://schemas.microsoft.com/office/drawing/2014/main" val="1199098046"/>
                    </a:ext>
                  </a:extLst>
                </a:gridCol>
                <a:gridCol w="2369479">
                  <a:extLst>
                    <a:ext uri="{9D8B030D-6E8A-4147-A177-3AD203B41FA5}">
                      <a16:colId xmlns:a16="http://schemas.microsoft.com/office/drawing/2014/main" val="2510882451"/>
                    </a:ext>
                  </a:extLst>
                </a:gridCol>
                <a:gridCol w="1084621">
                  <a:extLst>
                    <a:ext uri="{9D8B030D-6E8A-4147-A177-3AD203B41FA5}">
                      <a16:colId xmlns:a16="http://schemas.microsoft.com/office/drawing/2014/main" val="3931235653"/>
                    </a:ext>
                  </a:extLst>
                </a:gridCol>
                <a:gridCol w="901070">
                  <a:extLst>
                    <a:ext uri="{9D8B030D-6E8A-4147-A177-3AD203B41FA5}">
                      <a16:colId xmlns:a16="http://schemas.microsoft.com/office/drawing/2014/main" val="3714151306"/>
                    </a:ext>
                  </a:extLst>
                </a:gridCol>
              </a:tblGrid>
              <a:tr h="4755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Task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Sub Task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Owner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Due Date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9400452"/>
                  </a:ext>
                </a:extLst>
              </a:tr>
              <a:tr h="432362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ETL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Extract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Said AbdelWahed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27-Sep-25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12941932"/>
                  </a:ext>
                </a:extLst>
              </a:tr>
              <a:tr h="4323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Transformation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2120691"/>
                  </a:ext>
                </a:extLst>
              </a:tr>
              <a:tr h="4323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Loading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919087"/>
                  </a:ext>
                </a:extLst>
              </a:tr>
              <a:tr h="43236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Data Modeling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Fact Tables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238723"/>
                  </a:ext>
                </a:extLst>
              </a:tr>
              <a:tr h="4539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Dimension Tables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368432"/>
                  </a:ext>
                </a:extLst>
              </a:tr>
              <a:tr h="432362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Analysis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DAX Measures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Peter Fawzy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04-Oct-25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00110556"/>
                  </a:ext>
                </a:extLst>
              </a:tr>
              <a:tr h="4323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Time Intelligence Measures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591144"/>
                  </a:ext>
                </a:extLst>
              </a:tr>
              <a:tr h="4539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KPIs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3013937"/>
                  </a:ext>
                </a:extLst>
              </a:tr>
              <a:tr h="432362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Visualization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Dashboard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Ahmed Samir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11-Oct-25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8572269"/>
                  </a:ext>
                </a:extLst>
              </a:tr>
              <a:tr h="4323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Charts &amp; Visuals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476089"/>
                  </a:ext>
                </a:extLst>
              </a:tr>
              <a:tr h="4539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Interactivity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1522031"/>
                  </a:ext>
                </a:extLst>
              </a:tr>
              <a:tr h="43236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Guideline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Project Overview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Ahmed Magdy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18-Oct-25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08555070"/>
                  </a:ext>
                </a:extLst>
              </a:tr>
              <a:tr h="43236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Project Objective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336175"/>
                  </a:ext>
                </a:extLst>
              </a:tr>
              <a:tr h="85002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Q&amp;A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Questions and Problem Definition &amp; Answers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0835628"/>
                  </a:ext>
                </a:extLst>
              </a:tr>
              <a:tr h="43236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Presentation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PowerPoint Slides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Amir Mostafa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>
                          <a:effectLst/>
                        </a:rPr>
                        <a:t>25-Oct-25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09878556"/>
                  </a:ext>
                </a:extLst>
              </a:tr>
              <a:tr h="4539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0" dirty="0">
                          <a:effectLst/>
                        </a:rPr>
                        <a:t>Final Presentation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3792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1689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/>
        </p:nvSpPr>
        <p:spPr>
          <a:xfrm>
            <a:off x="756000" y="746475"/>
            <a:ext cx="60480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Overview</a:t>
            </a:r>
            <a:endParaRPr dirty="0"/>
          </a:p>
        </p:txBody>
      </p:sp>
      <p:sp>
        <p:nvSpPr>
          <p:cNvPr id="159" name="Google Shape;159;p17"/>
          <p:cNvSpPr txBox="1"/>
          <p:nvPr/>
        </p:nvSpPr>
        <p:spPr>
          <a:xfrm>
            <a:off x="756000" y="1540095"/>
            <a:ext cx="6292500" cy="590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Analysis of Superstore sales performance Includes Revenue, Products, and Regional insights developed using Power BI</a:t>
            </a:r>
          </a:p>
        </p:txBody>
      </p:sp>
      <p:sp>
        <p:nvSpPr>
          <p:cNvPr id="160" name="Google Shape;160;p17"/>
          <p:cNvSpPr txBox="1"/>
          <p:nvPr/>
        </p:nvSpPr>
        <p:spPr>
          <a:xfrm>
            <a:off x="756000" y="2280322"/>
            <a:ext cx="3024000" cy="332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 b="1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Revenue Insights</a:t>
            </a:r>
            <a:endParaRPr dirty="0"/>
          </a:p>
        </p:txBody>
      </p:sp>
      <p:sp>
        <p:nvSpPr>
          <p:cNvPr id="161" name="Google Shape;161;p17"/>
          <p:cNvSpPr txBox="1"/>
          <p:nvPr/>
        </p:nvSpPr>
        <p:spPr>
          <a:xfrm>
            <a:off x="756000" y="6128787"/>
            <a:ext cx="3339750" cy="332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11"/>
              </a:lnSpc>
            </a:pPr>
            <a:r>
              <a:rPr lang="en-US" sz="1799" b="1" dirty="0">
                <a:solidFill>
                  <a:srgbClr val="003366"/>
                </a:solidFill>
                <a:latin typeface="Public Sans"/>
                <a:sym typeface="Public Sans"/>
              </a:rPr>
              <a:t>Product </a:t>
            </a:r>
            <a:r>
              <a:rPr lang="en-US" sz="1799" b="1" dirty="0">
                <a:solidFill>
                  <a:srgbClr val="003366"/>
                </a:solidFill>
                <a:latin typeface="Public Sans"/>
              </a:rPr>
              <a:t>&amp; Regional </a:t>
            </a:r>
            <a:r>
              <a:rPr lang="en-US" sz="1799" b="1" dirty="0">
                <a:solidFill>
                  <a:srgbClr val="003366"/>
                </a:solidFill>
                <a:latin typeface="Public Sans"/>
                <a:sym typeface="Public Sans"/>
              </a:rPr>
              <a:t>Insights</a:t>
            </a:r>
            <a:endParaRPr sz="1799" b="1" dirty="0">
              <a:solidFill>
                <a:srgbClr val="003366"/>
              </a:solidFill>
              <a:latin typeface="Public Sans"/>
            </a:endParaRPr>
          </a:p>
        </p:txBody>
      </p:sp>
      <p:sp>
        <p:nvSpPr>
          <p:cNvPr id="162" name="Google Shape;162;p17"/>
          <p:cNvSpPr txBox="1"/>
          <p:nvPr/>
        </p:nvSpPr>
        <p:spPr>
          <a:xfrm>
            <a:off x="4229248" y="3715413"/>
            <a:ext cx="2574752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Trends across time, revenue distribution by segments. Identify growth periods and performance drivers.</a:t>
            </a:r>
            <a:endParaRPr lang="en-US" dirty="0"/>
          </a:p>
        </p:txBody>
      </p:sp>
      <p:sp>
        <p:nvSpPr>
          <p:cNvPr id="163" name="Google Shape;163;p17"/>
          <p:cNvSpPr txBox="1"/>
          <p:nvPr/>
        </p:nvSpPr>
        <p:spPr>
          <a:xfrm>
            <a:off x="4229248" y="6992377"/>
            <a:ext cx="2574752" cy="232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Best-selling categories and products. Profitability analysis highlighting top and low </a:t>
            </a:r>
            <a:r>
              <a:rPr lang="en-US" dirty="0">
                <a:solidFill>
                  <a:srgbClr val="003366"/>
                </a:solidFill>
                <a:latin typeface="Public Sans"/>
                <a:sym typeface="Public Sans"/>
              </a:rPr>
              <a:t>performers.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003366"/>
              </a:solidFill>
              <a:latin typeface="Public Sans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03366"/>
                </a:solidFill>
                <a:latin typeface="Public Sans"/>
              </a:rPr>
              <a:t>Sales performance across regions identifying high-potential areas. Understand geographic trends.</a:t>
            </a:r>
          </a:p>
        </p:txBody>
      </p:sp>
      <p:sp>
        <p:nvSpPr>
          <p:cNvPr id="164" name="Google Shape;164;p17"/>
          <p:cNvSpPr/>
          <p:nvPr/>
        </p:nvSpPr>
        <p:spPr>
          <a:xfrm>
            <a:off x="756000" y="2781404"/>
            <a:ext cx="3024000" cy="2877370"/>
          </a:xfrm>
          <a:custGeom>
            <a:avLst/>
            <a:gdLst/>
            <a:ahLst/>
            <a:cxnLst/>
            <a:rect l="l" t="t" r="r" b="b"/>
            <a:pathLst>
              <a:path w="1124683" h="1070148" extrusionOk="0">
                <a:moveTo>
                  <a:pt x="0" y="0"/>
                </a:moveTo>
                <a:lnTo>
                  <a:pt x="1124683" y="0"/>
                </a:lnTo>
                <a:lnTo>
                  <a:pt x="1124683" y="1070148"/>
                </a:lnTo>
                <a:lnTo>
                  <a:pt x="0" y="107014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1406" r="-21406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5" name="Google Shape;165;p17"/>
          <p:cNvSpPr/>
          <p:nvPr/>
        </p:nvSpPr>
        <p:spPr>
          <a:xfrm>
            <a:off x="756000" y="6629869"/>
            <a:ext cx="3024000" cy="2877370"/>
          </a:xfrm>
          <a:custGeom>
            <a:avLst/>
            <a:gdLst/>
            <a:ahLst/>
            <a:cxnLst/>
            <a:rect l="l" t="t" r="r" b="b"/>
            <a:pathLst>
              <a:path w="1124683" h="1070148" extrusionOk="0">
                <a:moveTo>
                  <a:pt x="0" y="0"/>
                </a:moveTo>
                <a:lnTo>
                  <a:pt x="1124683" y="0"/>
                </a:lnTo>
                <a:lnTo>
                  <a:pt x="1124683" y="1070148"/>
                </a:lnTo>
                <a:lnTo>
                  <a:pt x="0" y="1070148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34576" r="-34574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6"/>
          <p:cNvGrpSpPr/>
          <p:nvPr/>
        </p:nvGrpSpPr>
        <p:grpSpPr>
          <a:xfrm>
            <a:off x="0" y="1287617"/>
            <a:ext cx="7560000" cy="1656395"/>
            <a:chOff x="0" y="-47625"/>
            <a:chExt cx="2709333" cy="593614"/>
          </a:xfrm>
        </p:grpSpPr>
        <p:sp>
          <p:nvSpPr>
            <p:cNvPr id="134" name="Google Shape;134;p16"/>
            <p:cNvSpPr/>
            <p:nvPr/>
          </p:nvSpPr>
          <p:spPr>
            <a:xfrm>
              <a:off x="0" y="0"/>
              <a:ext cx="2709333" cy="545989"/>
            </a:xfrm>
            <a:custGeom>
              <a:avLst/>
              <a:gdLst/>
              <a:ahLst/>
              <a:cxnLst/>
              <a:rect l="l" t="t" r="r" b="b"/>
              <a:pathLst>
                <a:path w="2709333" h="545989" extrusionOk="0">
                  <a:moveTo>
                    <a:pt x="0" y="0"/>
                  </a:moveTo>
                  <a:lnTo>
                    <a:pt x="2709333" y="0"/>
                  </a:lnTo>
                  <a:lnTo>
                    <a:pt x="2709333" y="545989"/>
                  </a:lnTo>
                  <a:lnTo>
                    <a:pt x="0" y="545989"/>
                  </a:lnTo>
                  <a:close/>
                </a:path>
              </a:pathLst>
            </a:custGeom>
            <a:solidFill>
              <a:srgbClr val="003366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5" name="Google Shape;135;p16"/>
            <p:cNvSpPr txBox="1"/>
            <p:nvPr/>
          </p:nvSpPr>
          <p:spPr>
            <a:xfrm>
              <a:off x="0" y="-47625"/>
              <a:ext cx="2709333" cy="5936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16"/>
          <p:cNvSpPr txBox="1"/>
          <p:nvPr/>
        </p:nvSpPr>
        <p:spPr>
          <a:xfrm>
            <a:off x="756000" y="586455"/>
            <a:ext cx="60480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Revenue Analysis</a:t>
            </a:r>
            <a:endParaRPr dirty="0"/>
          </a:p>
        </p:txBody>
      </p:sp>
      <p:sp>
        <p:nvSpPr>
          <p:cNvPr id="137" name="Google Shape;137;p16"/>
          <p:cNvSpPr txBox="1"/>
          <p:nvPr/>
        </p:nvSpPr>
        <p:spPr>
          <a:xfrm>
            <a:off x="756000" y="3041922"/>
            <a:ext cx="4457026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Add a brief description here.</a:t>
            </a:r>
            <a:endParaRPr dirty="0"/>
          </a:p>
        </p:txBody>
      </p:sp>
      <p:sp>
        <p:nvSpPr>
          <p:cNvPr id="138" name="Google Shape;138;p16"/>
          <p:cNvSpPr txBox="1"/>
          <p:nvPr/>
        </p:nvSpPr>
        <p:spPr>
          <a:xfrm>
            <a:off x="975467" y="1659387"/>
            <a:ext cx="2574752" cy="26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 b="1" i="0" u="none" strike="noStrike" cap="none" dirty="0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VISION</a:t>
            </a:r>
            <a:endParaRPr dirty="0"/>
          </a:p>
        </p:txBody>
      </p:sp>
      <p:sp>
        <p:nvSpPr>
          <p:cNvPr id="140" name="Google Shape;140;p16"/>
          <p:cNvSpPr txBox="1"/>
          <p:nvPr/>
        </p:nvSpPr>
        <p:spPr>
          <a:xfrm>
            <a:off x="975467" y="2076583"/>
            <a:ext cx="2574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A clear statement of the business’s purpose and the impact it aims to make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8545EB-D6F0-02BE-B9CE-8063014FD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17527"/>
            <a:ext cx="7556500" cy="430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081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9E56B7CB-8546-43F5-AA36-2C8C18800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6">
            <a:extLst>
              <a:ext uri="{FF2B5EF4-FFF2-40B4-BE49-F238E27FC236}">
                <a16:creationId xmlns:a16="http://schemas.microsoft.com/office/drawing/2014/main" id="{39447211-E49B-8DB7-5A8E-D80E87FFA4A9}"/>
              </a:ext>
            </a:extLst>
          </p:cNvPr>
          <p:cNvGrpSpPr/>
          <p:nvPr/>
        </p:nvGrpSpPr>
        <p:grpSpPr>
          <a:xfrm>
            <a:off x="0" y="1287617"/>
            <a:ext cx="7560000" cy="1656395"/>
            <a:chOff x="0" y="-47625"/>
            <a:chExt cx="2709333" cy="593614"/>
          </a:xfrm>
        </p:grpSpPr>
        <p:sp>
          <p:nvSpPr>
            <p:cNvPr id="134" name="Google Shape;134;p16">
              <a:extLst>
                <a:ext uri="{FF2B5EF4-FFF2-40B4-BE49-F238E27FC236}">
                  <a16:creationId xmlns:a16="http://schemas.microsoft.com/office/drawing/2014/main" id="{A505F1BA-AEBD-3D68-AA7B-E0082225A029}"/>
                </a:ext>
              </a:extLst>
            </p:cNvPr>
            <p:cNvSpPr/>
            <p:nvPr/>
          </p:nvSpPr>
          <p:spPr>
            <a:xfrm>
              <a:off x="0" y="0"/>
              <a:ext cx="2709333" cy="545989"/>
            </a:xfrm>
            <a:custGeom>
              <a:avLst/>
              <a:gdLst/>
              <a:ahLst/>
              <a:cxnLst/>
              <a:rect l="l" t="t" r="r" b="b"/>
              <a:pathLst>
                <a:path w="2709333" h="545989" extrusionOk="0">
                  <a:moveTo>
                    <a:pt x="0" y="0"/>
                  </a:moveTo>
                  <a:lnTo>
                    <a:pt x="2709333" y="0"/>
                  </a:lnTo>
                  <a:lnTo>
                    <a:pt x="2709333" y="545989"/>
                  </a:lnTo>
                  <a:lnTo>
                    <a:pt x="0" y="545989"/>
                  </a:lnTo>
                  <a:close/>
                </a:path>
              </a:pathLst>
            </a:custGeom>
            <a:solidFill>
              <a:srgbClr val="003366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5" name="Google Shape;135;p16">
              <a:extLst>
                <a:ext uri="{FF2B5EF4-FFF2-40B4-BE49-F238E27FC236}">
                  <a16:creationId xmlns:a16="http://schemas.microsoft.com/office/drawing/2014/main" id="{83250635-9874-C177-1412-6666C03A8223}"/>
                </a:ext>
              </a:extLst>
            </p:cNvPr>
            <p:cNvSpPr txBox="1"/>
            <p:nvPr/>
          </p:nvSpPr>
          <p:spPr>
            <a:xfrm>
              <a:off x="0" y="-47625"/>
              <a:ext cx="2709333" cy="5936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0580DC99-D337-BD59-19F7-7F801A87A1EE}"/>
              </a:ext>
            </a:extLst>
          </p:cNvPr>
          <p:cNvSpPr txBox="1"/>
          <p:nvPr/>
        </p:nvSpPr>
        <p:spPr>
          <a:xfrm>
            <a:off x="756000" y="586455"/>
            <a:ext cx="60480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Products Analysis</a:t>
            </a:r>
          </a:p>
        </p:txBody>
      </p:sp>
      <p:sp>
        <p:nvSpPr>
          <p:cNvPr id="137" name="Google Shape;137;p16">
            <a:extLst>
              <a:ext uri="{FF2B5EF4-FFF2-40B4-BE49-F238E27FC236}">
                <a16:creationId xmlns:a16="http://schemas.microsoft.com/office/drawing/2014/main" id="{8F11C088-43AF-ACCC-E3FD-5F526E219516}"/>
              </a:ext>
            </a:extLst>
          </p:cNvPr>
          <p:cNvSpPr txBox="1"/>
          <p:nvPr/>
        </p:nvSpPr>
        <p:spPr>
          <a:xfrm>
            <a:off x="756000" y="3041922"/>
            <a:ext cx="4457026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Add a brief description here.</a:t>
            </a:r>
            <a:endParaRPr dirty="0"/>
          </a:p>
        </p:txBody>
      </p: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BBE8E629-2977-B2BE-90FD-EA71FE3C1936}"/>
              </a:ext>
            </a:extLst>
          </p:cNvPr>
          <p:cNvSpPr txBox="1"/>
          <p:nvPr/>
        </p:nvSpPr>
        <p:spPr>
          <a:xfrm>
            <a:off x="975467" y="1659387"/>
            <a:ext cx="2574752" cy="26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 b="1" i="0" u="none" strike="noStrike" cap="none" dirty="0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VISION</a:t>
            </a:r>
            <a:endParaRPr dirty="0"/>
          </a:p>
        </p:txBody>
      </p:sp>
      <p:sp>
        <p:nvSpPr>
          <p:cNvPr id="140" name="Google Shape;140;p16">
            <a:extLst>
              <a:ext uri="{FF2B5EF4-FFF2-40B4-BE49-F238E27FC236}">
                <a16:creationId xmlns:a16="http://schemas.microsoft.com/office/drawing/2014/main" id="{7C12FD24-4979-9467-668B-41156E0D69FB}"/>
              </a:ext>
            </a:extLst>
          </p:cNvPr>
          <p:cNvSpPr txBox="1"/>
          <p:nvPr/>
        </p:nvSpPr>
        <p:spPr>
          <a:xfrm>
            <a:off x="975467" y="2076583"/>
            <a:ext cx="2574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A clear statement of the business’s purpose and the impact it aims to make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4034C0-B19A-B42A-751B-C6CC9DDC9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03010"/>
            <a:ext cx="7556500" cy="41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97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43057437-8F10-3A44-D5F5-61E4DF3C5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6">
            <a:extLst>
              <a:ext uri="{FF2B5EF4-FFF2-40B4-BE49-F238E27FC236}">
                <a16:creationId xmlns:a16="http://schemas.microsoft.com/office/drawing/2014/main" id="{F4F8D493-8381-C1FD-D680-17700A4BB6CD}"/>
              </a:ext>
            </a:extLst>
          </p:cNvPr>
          <p:cNvGrpSpPr/>
          <p:nvPr/>
        </p:nvGrpSpPr>
        <p:grpSpPr>
          <a:xfrm>
            <a:off x="0" y="1287617"/>
            <a:ext cx="7560000" cy="1656395"/>
            <a:chOff x="0" y="-47625"/>
            <a:chExt cx="2709333" cy="593614"/>
          </a:xfrm>
        </p:grpSpPr>
        <p:sp>
          <p:nvSpPr>
            <p:cNvPr id="134" name="Google Shape;134;p16">
              <a:extLst>
                <a:ext uri="{FF2B5EF4-FFF2-40B4-BE49-F238E27FC236}">
                  <a16:creationId xmlns:a16="http://schemas.microsoft.com/office/drawing/2014/main" id="{CC2AA77B-3B2B-809C-7AB3-2A9268884256}"/>
                </a:ext>
              </a:extLst>
            </p:cNvPr>
            <p:cNvSpPr/>
            <p:nvPr/>
          </p:nvSpPr>
          <p:spPr>
            <a:xfrm>
              <a:off x="0" y="0"/>
              <a:ext cx="2709333" cy="545989"/>
            </a:xfrm>
            <a:custGeom>
              <a:avLst/>
              <a:gdLst/>
              <a:ahLst/>
              <a:cxnLst/>
              <a:rect l="l" t="t" r="r" b="b"/>
              <a:pathLst>
                <a:path w="2709333" h="545989" extrusionOk="0">
                  <a:moveTo>
                    <a:pt x="0" y="0"/>
                  </a:moveTo>
                  <a:lnTo>
                    <a:pt x="2709333" y="0"/>
                  </a:lnTo>
                  <a:lnTo>
                    <a:pt x="2709333" y="545989"/>
                  </a:lnTo>
                  <a:lnTo>
                    <a:pt x="0" y="545989"/>
                  </a:lnTo>
                  <a:close/>
                </a:path>
              </a:pathLst>
            </a:custGeom>
            <a:solidFill>
              <a:srgbClr val="003366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5" name="Google Shape;135;p16">
              <a:extLst>
                <a:ext uri="{FF2B5EF4-FFF2-40B4-BE49-F238E27FC236}">
                  <a16:creationId xmlns:a16="http://schemas.microsoft.com/office/drawing/2014/main" id="{878CB0A5-C8D5-FE84-5A17-371C8BB54A93}"/>
                </a:ext>
              </a:extLst>
            </p:cNvPr>
            <p:cNvSpPr txBox="1"/>
            <p:nvPr/>
          </p:nvSpPr>
          <p:spPr>
            <a:xfrm>
              <a:off x="0" y="-47625"/>
              <a:ext cx="2709333" cy="5936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9E8FCA16-8850-3B1F-BC2F-EE2592E24B19}"/>
              </a:ext>
            </a:extLst>
          </p:cNvPr>
          <p:cNvSpPr txBox="1"/>
          <p:nvPr/>
        </p:nvSpPr>
        <p:spPr>
          <a:xfrm>
            <a:off x="756000" y="586455"/>
            <a:ext cx="60480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Region Analysis</a:t>
            </a:r>
            <a:endParaRPr dirty="0"/>
          </a:p>
        </p:txBody>
      </p:sp>
      <p:sp>
        <p:nvSpPr>
          <p:cNvPr id="137" name="Google Shape;137;p16">
            <a:extLst>
              <a:ext uri="{FF2B5EF4-FFF2-40B4-BE49-F238E27FC236}">
                <a16:creationId xmlns:a16="http://schemas.microsoft.com/office/drawing/2014/main" id="{99F508E9-B16C-E2FD-65C1-1DBE46C0D717}"/>
              </a:ext>
            </a:extLst>
          </p:cNvPr>
          <p:cNvSpPr txBox="1"/>
          <p:nvPr/>
        </p:nvSpPr>
        <p:spPr>
          <a:xfrm>
            <a:off x="756000" y="3041922"/>
            <a:ext cx="4457026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1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Add a brief description here.</a:t>
            </a:r>
            <a:endParaRPr dirty="0"/>
          </a:p>
        </p:txBody>
      </p: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1257EFAF-22EF-69BC-FE1B-C6634045FFCC}"/>
              </a:ext>
            </a:extLst>
          </p:cNvPr>
          <p:cNvSpPr txBox="1"/>
          <p:nvPr/>
        </p:nvSpPr>
        <p:spPr>
          <a:xfrm>
            <a:off x="975467" y="1659387"/>
            <a:ext cx="2574752" cy="266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99" b="1" i="0" u="none" strike="noStrike" cap="none" dirty="0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VISION</a:t>
            </a:r>
            <a:endParaRPr dirty="0"/>
          </a:p>
        </p:txBody>
      </p:sp>
      <p:sp>
        <p:nvSpPr>
          <p:cNvPr id="140" name="Google Shape;140;p16">
            <a:extLst>
              <a:ext uri="{FF2B5EF4-FFF2-40B4-BE49-F238E27FC236}">
                <a16:creationId xmlns:a16="http://schemas.microsoft.com/office/drawing/2014/main" id="{62222681-CE0F-80A2-7D8F-ABD948BA0C30}"/>
              </a:ext>
            </a:extLst>
          </p:cNvPr>
          <p:cNvSpPr txBox="1"/>
          <p:nvPr/>
        </p:nvSpPr>
        <p:spPr>
          <a:xfrm>
            <a:off x="975467" y="2076583"/>
            <a:ext cx="2574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6F7F9"/>
                </a:solidFill>
                <a:latin typeface="Public Sans"/>
                <a:ea typeface="Public Sans"/>
                <a:cs typeface="Public Sans"/>
                <a:sym typeface="Public Sans"/>
              </a:rPr>
              <a:t>A clear statement of the business’s purpose and the impact it aims to make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A7B796-DAD0-0547-6F91-891125F52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45475"/>
            <a:ext cx="7556500" cy="424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291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9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/>
        </p:nvSpPr>
        <p:spPr>
          <a:xfrm>
            <a:off x="756000" y="277247"/>
            <a:ext cx="615581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US" sz="4000" dirty="0">
                <a:solidFill>
                  <a:srgbClr val="003366"/>
                </a:solidFill>
                <a:latin typeface="IBM Plex Sans"/>
                <a:ea typeface="IBM Plex Sans"/>
                <a:cs typeface="IBM Plex Sans"/>
                <a:sym typeface="IBM Plex Sans"/>
              </a:rPr>
              <a:t>How we built the project</a:t>
            </a:r>
            <a:endParaRPr lang="en-US" sz="4000" dirty="0"/>
          </a:p>
        </p:txBody>
      </p:sp>
      <p:sp>
        <p:nvSpPr>
          <p:cNvPr id="112" name="Google Shape;112;p15"/>
          <p:cNvSpPr txBox="1"/>
          <p:nvPr/>
        </p:nvSpPr>
        <p:spPr>
          <a:xfrm>
            <a:off x="752500" y="995776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First </a:t>
            </a: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Data collection).</a:t>
            </a:r>
          </a:p>
        </p:txBody>
      </p:sp>
      <p:sp>
        <p:nvSpPr>
          <p:cNvPr id="119" name="Google Shape;119;p15"/>
          <p:cNvSpPr txBox="1"/>
          <p:nvPr/>
        </p:nvSpPr>
        <p:spPr>
          <a:xfrm>
            <a:off x="756000" y="1271617"/>
            <a:ext cx="6048000" cy="96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Collect data from datasets.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Check the Data quality. There are no Errors or data gaps.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Data type is quantitative Data.</a:t>
            </a:r>
          </a:p>
        </p:txBody>
      </p:sp>
      <p:sp>
        <p:nvSpPr>
          <p:cNvPr id="4" name="Google Shape;112;p15">
            <a:extLst>
              <a:ext uri="{FF2B5EF4-FFF2-40B4-BE49-F238E27FC236}">
                <a16:creationId xmlns:a16="http://schemas.microsoft.com/office/drawing/2014/main" id="{6CE80359-7E7B-33C7-69F0-329221850D0A}"/>
              </a:ext>
            </a:extLst>
          </p:cNvPr>
          <p:cNvSpPr txBox="1"/>
          <p:nvPr/>
        </p:nvSpPr>
        <p:spPr>
          <a:xfrm>
            <a:off x="756000" y="2331123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Second 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Power Query).</a:t>
            </a:r>
          </a:p>
        </p:txBody>
      </p:sp>
      <p:sp>
        <p:nvSpPr>
          <p:cNvPr id="5" name="Google Shape;119;p15">
            <a:extLst>
              <a:ext uri="{FF2B5EF4-FFF2-40B4-BE49-F238E27FC236}">
                <a16:creationId xmlns:a16="http://schemas.microsoft.com/office/drawing/2014/main" id="{3C698295-123B-F222-A30D-3C757C93D264}"/>
              </a:ext>
            </a:extLst>
          </p:cNvPr>
          <p:cNvSpPr txBox="1"/>
          <p:nvPr/>
        </p:nvSpPr>
        <p:spPr>
          <a:xfrm>
            <a:off x="754250" y="2608786"/>
            <a:ext cx="6048000" cy="2262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format of Row ID to Text so as not to collect.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order date format to the date with the locale origin.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ship date format to the date with the locale origin.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postal code format to Text so as not to collect.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sales column name to revenue.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revenue column format to a fixed decimal number.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0" i="0" u="none" strike="noStrike" cap="none" dirty="0">
              <a:solidFill>
                <a:srgbClr val="003366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" name="Google Shape;112;p15">
            <a:extLst>
              <a:ext uri="{FF2B5EF4-FFF2-40B4-BE49-F238E27FC236}">
                <a16:creationId xmlns:a16="http://schemas.microsoft.com/office/drawing/2014/main" id="{F423AD14-80F1-F146-E94D-98DDF9D19458}"/>
              </a:ext>
            </a:extLst>
          </p:cNvPr>
          <p:cNvSpPr txBox="1"/>
          <p:nvPr/>
        </p:nvSpPr>
        <p:spPr>
          <a:xfrm>
            <a:off x="756000" y="4756384"/>
            <a:ext cx="5838450" cy="39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29"/>
              </a:lnSpc>
            </a:pPr>
            <a:r>
              <a:rPr lang="en-US" sz="1699" b="1" dirty="0">
                <a:solidFill>
                  <a:srgbClr val="003366"/>
                </a:solidFill>
                <a:latin typeface="Public Sans"/>
                <a:sym typeface="Public Sans"/>
              </a:rPr>
              <a:t>Third Stage (</a:t>
            </a:r>
            <a:r>
              <a:rPr lang="en-US" sz="1699" b="1" dirty="0">
                <a:solidFill>
                  <a:srgbClr val="003366"/>
                </a:solidFill>
                <a:latin typeface="Public Sans"/>
              </a:rPr>
              <a:t>Data Modeling).</a:t>
            </a:r>
          </a:p>
        </p:txBody>
      </p:sp>
      <p:sp>
        <p:nvSpPr>
          <p:cNvPr id="7" name="Google Shape;119;p15">
            <a:extLst>
              <a:ext uri="{FF2B5EF4-FFF2-40B4-BE49-F238E27FC236}">
                <a16:creationId xmlns:a16="http://schemas.microsoft.com/office/drawing/2014/main" id="{E7DDD5EB-7D8E-8D8B-A239-CFB19C68250E}"/>
              </a:ext>
            </a:extLst>
          </p:cNvPr>
          <p:cNvSpPr txBox="1"/>
          <p:nvPr/>
        </p:nvSpPr>
        <p:spPr>
          <a:xfrm>
            <a:off x="752500" y="5034047"/>
            <a:ext cx="5838450" cy="4847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Change the name of the table from (Superstore Sales Dataset) to (sales).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Duplicate sales table.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Remove columns (Customer Name + Segment) in the sales table.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Rename the new table to customers.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Keep columns (customer ID + customer name + segment) and remove other columns.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Remove duplicates from the customer ID column.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Duplicate sales table.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Rename the new table to products.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Keep columns (product ID+ Category+ Sub-Category+ Product Name) and remove other columns.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Remove duplicates from the product ID column.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003366"/>
                </a:solidFill>
                <a:latin typeface="Public Sans"/>
                <a:ea typeface="Public Sans"/>
                <a:cs typeface="Public Sans"/>
                <a:sym typeface="Public Sans"/>
              </a:rPr>
              <a:t>Remove columns (Category + Sub-Category + Product Name) in the sales table.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69c428b0-0db1-4300-b2dd-9484759bca92}" enabled="1" method="Standard" siteId="{57952406-af28-43c8-b4de-a4e06f57476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876</Words>
  <Application>Microsoft Office PowerPoint</Application>
  <PresentationFormat>Custom</PresentationFormat>
  <Paragraphs>137</Paragraphs>
  <Slides>12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IBM Plex Sans</vt:lpstr>
      <vt:lpstr>Calibri</vt:lpstr>
      <vt:lpstr>Aptos</vt:lpstr>
      <vt:lpstr>Public Sans</vt:lpstr>
      <vt:lpstr>Public Sans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Abd El Wahed, Saeed EGY</cp:lastModifiedBy>
  <cp:revision>23</cp:revision>
  <dcterms:modified xsi:type="dcterms:W3CDTF">2025-11-24T07:25:12Z</dcterms:modified>
</cp:coreProperties>
</file>